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3"/>
  </p:notesMasterIdLst>
  <p:handoutMasterIdLst>
    <p:handoutMasterId r:id="rId44"/>
  </p:handoutMasterIdLst>
  <p:sldIdLst>
    <p:sldId id="1242" r:id="rId6"/>
    <p:sldId id="1306" r:id="rId7"/>
    <p:sldId id="1373" r:id="rId8"/>
    <p:sldId id="1308" r:id="rId9"/>
    <p:sldId id="1299" r:id="rId10"/>
    <p:sldId id="1345" r:id="rId11"/>
    <p:sldId id="1346" r:id="rId12"/>
    <p:sldId id="1347" r:id="rId13"/>
    <p:sldId id="1348" r:id="rId14"/>
    <p:sldId id="1367" r:id="rId15"/>
    <p:sldId id="1340" r:id="rId16"/>
    <p:sldId id="1349" r:id="rId17"/>
    <p:sldId id="1371"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68" r:id="rId32"/>
    <p:sldId id="1364" r:id="rId33"/>
    <p:sldId id="1369" r:id="rId34"/>
    <p:sldId id="1365" r:id="rId35"/>
    <p:sldId id="1366" r:id="rId36"/>
    <p:sldId id="1370" r:id="rId37"/>
    <p:sldId id="1310" r:id="rId38"/>
    <p:sldId id="1372" r:id="rId39"/>
    <p:sldId id="1312" r:id="rId40"/>
    <p:sldId id="1313" r:id="rId41"/>
    <p:sldId id="1314" r:id="rId4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3"/>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71"/>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68"/>
            <p14:sldId id="1364"/>
            <p14:sldId id="1369"/>
            <p14:sldId id="1365"/>
            <p14:sldId id="1366"/>
          </p14:sldIdLst>
        </p14:section>
        <p14:section name="Closing" id="{96808244-DAE0-4AE0-8474-8E2F265B624B}">
          <p14:sldIdLst>
            <p14:sldId id="1370"/>
            <p14:sldId id="1310"/>
            <p14:sldId id="1372"/>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869" autoAdjust="0"/>
  </p:normalViewPr>
  <p:slideViewPr>
    <p:cSldViewPr snapToGrid="0">
      <p:cViewPr varScale="1">
        <p:scale>
          <a:sx n="100" d="100"/>
          <a:sy n="100" d="100"/>
        </p:scale>
        <p:origin x="990"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5/27/2015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smtClean="0"/>
              <a:t>AD</a:t>
            </a:r>
            <a:r>
              <a:rPr lang="en-US" baseline="0" dirty="0" smtClean="0"/>
              <a:t> information is replicated to the Azure AD using DirSync or other sync tool. You can control what information is replicated at attribute by attribute level.</a:t>
            </a:r>
            <a:endParaRPr lang="en-US" dirty="0" smtClean="0"/>
          </a:p>
          <a:p>
            <a:pPr marL="228600" indent="-228600">
              <a:buAutoNum type="arabicPeriod"/>
            </a:pPr>
            <a:r>
              <a:rPr lang="en-US" dirty="0" smtClean="0"/>
              <a:t>With Office365, standard set of AD attributes</a:t>
            </a:r>
            <a:r>
              <a:rPr lang="en-US" baseline="0" dirty="0" smtClean="0"/>
              <a:t> are replicated to the Office365. This replication cannot be modified in cloud, but it can be modified in on-premises</a:t>
            </a:r>
          </a:p>
          <a:p>
            <a:pPr marL="228600" indent="-228600">
              <a:buAutoNum type="arabicPeriod"/>
            </a:pPr>
            <a:r>
              <a:rPr lang="en-US" baseline="0" dirty="0" smtClean="0"/>
              <a:t>If you have requirement for additional user attributes, separate customized synchronization tool is needed for </a:t>
            </a:r>
            <a:r>
              <a:rPr lang="en-US" dirty="0" smtClean="0"/>
              <a:t>replicating the user profile information to the cloud. This tool can be hosted in the on-premises or in the Azure</a:t>
            </a:r>
            <a:r>
              <a:rPr lang="en-US" baseline="0" dirty="0" smtClean="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smtClean="0"/>
          </a:p>
          <a:p>
            <a:pPr marL="228600" indent="-228600">
              <a:buAutoNum type="arabicPeriod"/>
            </a:pPr>
            <a:r>
              <a:rPr lang="en-US" dirty="0" smtClean="0"/>
              <a:t>User</a:t>
            </a:r>
            <a:r>
              <a:rPr lang="en-US" baseline="0" dirty="0" smtClean="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endParaRPr lang="en-US" dirty="0"/>
          </a:p>
        </p:txBody>
      </p:sp>
    </p:spTree>
    <p:extLst>
      <p:ext uri="{BB962C8B-B14F-4D97-AF65-F5344CB8AC3E}">
        <p14:creationId xmlns:p14="http://schemas.microsoft.com/office/powerpoint/2010/main" val="341099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319688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5/27/2015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287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5/27/2015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dirty="0" smtClean="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t>
            </a:r>
            <a:r>
              <a:rPr lang="en-US" dirty="0" smtClean="0"/>
              <a:t>add-in </a:t>
            </a:r>
            <a:r>
              <a:rPr lang="en-US" dirty="0"/>
              <a:t>part to for example public my site host page or just as well you could place the same </a:t>
            </a:r>
            <a:r>
              <a:rPr lang="en-US" dirty="0" smtClean="0"/>
              <a:t>add-in </a:t>
            </a:r>
            <a:r>
              <a:rPr lang="en-US" dirty="0"/>
              <a:t>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5/27/2015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5/27/2015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65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50935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41541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2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png"/><Relationship Id="rId9" Type="http://schemas.openxmlformats.org/officeDocument/2006/relationships/image" Target="../media/image23.emf"/><Relationship Id="rId14" Type="http://schemas.openxmlformats.org/officeDocument/2006/relationships/image" Target="../media/image2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6.emf"/><Relationship Id="rId7" Type="http://schemas.openxmlformats.org/officeDocument/2006/relationships/image" Target="../media/image25.emf"/><Relationship Id="rId12"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24.emf"/><Relationship Id="rId11" Type="http://schemas.openxmlformats.org/officeDocument/2006/relationships/image" Target="../media/image38.emf"/><Relationship Id="rId5" Type="http://schemas.openxmlformats.org/officeDocument/2006/relationships/image" Target="../media/image20.emf"/><Relationship Id="rId10" Type="http://schemas.openxmlformats.org/officeDocument/2006/relationships/image" Target="../media/image23.emf"/><Relationship Id="rId4" Type="http://schemas.openxmlformats.org/officeDocument/2006/relationships/image" Target="../media/image9.png"/><Relationship Id="rId9"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1.emf"/><Relationship Id="rId7" Type="http://schemas.openxmlformats.org/officeDocument/2006/relationships/image" Target="../media/image27.emf"/><Relationship Id="rId2" Type="http://schemas.openxmlformats.org/officeDocument/2006/relationships/image" Target="../media/image29.emf"/><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46.emf"/><Relationship Id="rId5" Type="http://schemas.openxmlformats.org/officeDocument/2006/relationships/image" Target="../media/image22.emf"/><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7.emf"/><Relationship Id="rId7"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7.emf"/><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hyperlink" Target="http://apisandbox.msdn.microsoft.com/" TargetMode="External"/><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56.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hyperlink" Target="http://stackoverflow.com/questions/tagged/ms-offi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smtClean="0"/>
              <a:t>Name</a:t>
            </a:r>
          </a:p>
          <a:p>
            <a:r>
              <a:rPr lang="fi-FI" dirty="0" smtClean="0"/>
              <a:t>Title</a:t>
            </a:r>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Show personalized news for particular user’s organization, including global news.</a:t>
            </a:r>
            <a:endParaRPr lang="en-US" sz="1400" dirty="0">
              <a:solidFill>
                <a:schemeClr val="bg1"/>
              </a:solidFill>
            </a:endParaRP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image and link to country level sites in front page</a:t>
            </a:r>
            <a:endParaRPr lang="en-US" sz="1400" dirty="0">
              <a:solidFill>
                <a:schemeClr val="bg1"/>
              </a:solidFill>
            </a:endParaRP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information based on role of the particular user</a:t>
            </a:r>
            <a:endParaRPr lang="en-US" sz="1400" dirty="0">
              <a:solidFill>
                <a:schemeClr val="bg1"/>
              </a:solidFill>
            </a:endParaRP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Link lists, images, weather and so on based on user profile data.</a:t>
            </a:r>
            <a:endParaRPr lang="en-US" sz="1400" dirty="0">
              <a:solidFill>
                <a:schemeClr val="bg1"/>
              </a:solidFill>
            </a:endParaRP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Cross site collection navigation with personalized links</a:t>
            </a:r>
            <a:endParaRPr lang="en-US" sz="1400" dirty="0">
              <a:solidFill>
                <a:schemeClr val="bg1"/>
              </a:solidFill>
            </a:endParaRPr>
          </a:p>
        </p:txBody>
      </p:sp>
      <p:sp>
        <p:nvSpPr>
          <p:cNvPr id="5" name="Title 4"/>
          <p:cNvSpPr>
            <a:spLocks noGrp="1"/>
          </p:cNvSpPr>
          <p:nvPr>
            <p:ph type="title"/>
          </p:nvPr>
        </p:nvSpPr>
        <p:spPr/>
        <p:txBody>
          <a:bodyPr/>
          <a:lstStyle/>
          <a:p>
            <a:r>
              <a:rPr lang="en-US" dirty="0" smtClean="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a:t>
            </a:r>
            <a:r>
              <a:rPr lang="en-US" sz="7200" dirty="0" smtClean="0"/>
              <a:t>replication</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Updating all of your user profiles from an external LOB System, or on </a:t>
            </a:r>
            <a:r>
              <a:rPr lang="en-US" sz="2000" dirty="0" err="1" smtClean="0"/>
              <a:t>prem</a:t>
            </a:r>
            <a:r>
              <a:rPr lang="en-US" sz="2000" dirty="0" smtClean="0"/>
              <a:t> SharePoint Profiles. </a:t>
            </a:r>
          </a:p>
          <a:p>
            <a:r>
              <a:rPr lang="en-US" sz="3600" dirty="0" smtClean="0"/>
              <a:t>Why</a:t>
            </a:r>
          </a:p>
          <a:p>
            <a:pPr lvl="1"/>
            <a:r>
              <a:rPr lang="en-US" sz="2000" dirty="0" smtClean="0"/>
              <a:t>You may desire that your users have consistent profiles as well as profile properties that can be used across the different SharePoint Environments. </a:t>
            </a:r>
          </a:p>
          <a:p>
            <a:pPr lvl="1"/>
            <a:r>
              <a:rPr lang="en-US" sz="2000" dirty="0" smtClean="0"/>
              <a:t>SharePoint Profile Properties only receive a limited number of attributes from AAD and this cannot be extended. </a:t>
            </a:r>
          </a:p>
          <a:p>
            <a:r>
              <a:rPr lang="en-US" sz="3600" dirty="0" smtClean="0"/>
              <a:t>How</a:t>
            </a:r>
          </a:p>
          <a:p>
            <a:pPr lvl="1"/>
            <a:r>
              <a:rPr lang="en-US" sz="2000" dirty="0" smtClean="0"/>
              <a:t>Remote job that updates profile properties based on either on-</a:t>
            </a:r>
            <a:r>
              <a:rPr lang="en-US" sz="2000" dirty="0" err="1" smtClean="0"/>
              <a:t>prem</a:t>
            </a:r>
            <a:r>
              <a:rPr lang="en-US" sz="2000" dirty="0" smtClean="0"/>
              <a:t> SharePoint Properties and/or external LOB systems.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Custom Attribute Replication</a:t>
            </a:r>
            <a:endParaRPr lang="en-US" dirty="0"/>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Straight Connector 113"/>
          <p:cNvCxnSpPr/>
          <p:nvPr/>
        </p:nvCxnSpPr>
        <p:spPr>
          <a:xfrm flipV="1">
            <a:off x="5600651" y="2872637"/>
            <a:ext cx="2080" cy="151769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User profile sync and usage process</a:t>
            </a:r>
            <a:endParaRPr lang="en-US" dirty="0"/>
          </a:p>
        </p:txBody>
      </p:sp>
      <p:cxnSp>
        <p:nvCxnSpPr>
          <p:cNvPr id="8" name="Straight Arrow Connector 7"/>
          <p:cNvCxnSpPr/>
          <p:nvPr/>
        </p:nvCxnSpPr>
        <p:spPr>
          <a:xfrm flipH="1">
            <a:off x="7542468" y="2667346"/>
            <a:ext cx="1739207"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8388" y="4292968"/>
            <a:ext cx="2232422" cy="1408552"/>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4671" y="4914945"/>
            <a:ext cx="893483" cy="71967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6345" y="5085038"/>
            <a:ext cx="1735967" cy="116559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Functionalities can use the user profile properties to show information or to change the end user experience.</a:t>
            </a:r>
            <a:endParaRPr lang="en-US" sz="1200" dirty="0">
              <a:solidFill>
                <a:schemeClr val="bg1"/>
              </a:solidFill>
            </a:endParaRPr>
          </a:p>
        </p:txBody>
      </p:sp>
      <p:cxnSp>
        <p:nvCxnSpPr>
          <p:cNvPr id="22" name="Straight Arrow Connector 21"/>
          <p:cNvCxnSpPr/>
          <p:nvPr/>
        </p:nvCxnSpPr>
        <p:spPr>
          <a:xfrm flipH="1" flipV="1">
            <a:off x="3394599" y="3128271"/>
            <a:ext cx="6804" cy="1121780"/>
          </a:xfrm>
          <a:prstGeom prst="straightConnector1">
            <a:avLst/>
          </a:prstGeom>
          <a:ln w="53975">
            <a:solidFill>
              <a:schemeClr val="bg2"/>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112" y="3279848"/>
            <a:ext cx="3559022" cy="102451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5" name="Group 44"/>
          <p:cNvGrpSpPr/>
          <p:nvPr/>
        </p:nvGrpSpPr>
        <p:grpSpPr>
          <a:xfrm>
            <a:off x="2636556" y="3920770"/>
            <a:ext cx="514401" cy="514401"/>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49" name="Group 48"/>
          <p:cNvGrpSpPr>
            <a:grpSpLocks noChangeAspect="1"/>
          </p:cNvGrpSpPr>
          <p:nvPr/>
        </p:nvGrpSpPr>
        <p:grpSpPr>
          <a:xfrm>
            <a:off x="9418421" y="2241141"/>
            <a:ext cx="1806729" cy="1008000"/>
            <a:chOff x="4399736" y="2959782"/>
            <a:chExt cx="1527240" cy="852069"/>
          </a:xfrm>
        </p:grpSpPr>
        <p:sp>
          <p:nvSpPr>
            <p:cNvPr id="50" name="Rectangle 49"/>
            <p:cNvSpPr/>
            <p:nvPr/>
          </p:nvSpPr>
          <p:spPr bwMode="auto">
            <a:xfrm>
              <a:off x="4399736" y="2959782"/>
              <a:ext cx="1332872" cy="690285"/>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7274918" y="4349068"/>
            <a:ext cx="2098115" cy="1028981"/>
            <a:chOff x="6200541" y="5045909"/>
            <a:chExt cx="2098115" cy="1028981"/>
          </a:xfrm>
        </p:grpSpPr>
        <p:sp>
          <p:nvSpPr>
            <p:cNvPr id="53" name="Rectangle 52"/>
            <p:cNvSpPr/>
            <p:nvPr/>
          </p:nvSpPr>
          <p:spPr bwMode="auto">
            <a:xfrm>
              <a:off x="6200541" y="5045909"/>
              <a:ext cx="1837372" cy="80117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Custom </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synchronization</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1181" y="1266420"/>
            <a:ext cx="3096062" cy="2628000"/>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cxnSp>
        <p:nvCxnSpPr>
          <p:cNvPr id="76" name="Straight Connector 75"/>
          <p:cNvCxnSpPr/>
          <p:nvPr/>
        </p:nvCxnSpPr>
        <p:spPr>
          <a:xfrm>
            <a:off x="4795654" y="1273210"/>
            <a:ext cx="7814" cy="5116946"/>
          </a:xfrm>
          <a:prstGeom prst="line">
            <a:avLst/>
          </a:prstGeom>
          <a:ln w="25400">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882" y="1217265"/>
            <a:ext cx="7814" cy="5116946"/>
          </a:xfrm>
          <a:prstGeom prst="line">
            <a:avLst/>
          </a:prstGeom>
          <a:ln w="25400">
            <a:prstDash val="sysDot"/>
            <a:headEnd type="none"/>
            <a:tailEnd type="none"/>
          </a:ln>
        </p:spPr>
        <p:style>
          <a:lnRef idx="1">
            <a:schemeClr val="accent5"/>
          </a:lnRef>
          <a:fillRef idx="0">
            <a:schemeClr val="accent5"/>
          </a:fillRef>
          <a:effectRef idx="0">
            <a:schemeClr val="accent5"/>
          </a:effectRef>
          <a:fontRef idx="minor">
            <a:schemeClr val="tx1"/>
          </a:fontRef>
        </p:style>
      </p:cxnSp>
      <p:grpSp>
        <p:nvGrpSpPr>
          <p:cNvPr id="89" name="Group 88"/>
          <p:cNvGrpSpPr>
            <a:grpSpLocks noChangeAspect="1"/>
          </p:cNvGrpSpPr>
          <p:nvPr/>
        </p:nvGrpSpPr>
        <p:grpSpPr>
          <a:xfrm>
            <a:off x="4878800" y="1341191"/>
            <a:ext cx="1036712" cy="65416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14" y="2081833"/>
            <a:ext cx="1671753" cy="1178178"/>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Azure </a:t>
                </a:r>
                <a:br>
                  <a:rPr lang="en-US" dirty="0" smtClean="0">
                    <a:solidFill>
                      <a:schemeClr val="tx1">
                        <a:lumMod val="65000"/>
                        <a:lumOff val="35000"/>
                      </a:schemeClr>
                    </a:solidFill>
                    <a:ea typeface="Segoe UI" pitchFamily="34" charset="0"/>
                    <a:cs typeface="Segoe UI" pitchFamily="34" charset="0"/>
                  </a:rPr>
                </a:br>
                <a:r>
                  <a:rPr lang="en-US" dirty="0" smtClean="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112" y="2684678"/>
            <a:ext cx="1597189" cy="1153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807" y="1205811"/>
            <a:ext cx="1457835" cy="430887"/>
          </a:xfrm>
          <a:prstGeom prst="rect">
            <a:avLst/>
          </a:prstGeom>
          <a:noFill/>
        </p:spPr>
        <p:txBody>
          <a:bodyPr wrap="none" lIns="0" tIns="0" rIns="0" bIns="0" rtlCol="0">
            <a:spAutoFit/>
          </a:bodyPr>
          <a:lstStyle/>
          <a:p>
            <a:r>
              <a:rPr lang="en-US" sz="2800" spc="-70" dirty="0" smtClean="0">
                <a:solidFill>
                  <a:schemeClr val="tx1">
                    <a:lumMod val="65000"/>
                    <a:lumOff val="35000"/>
                  </a:schemeClr>
                </a:solidFill>
              </a:rPr>
              <a:t>Customer</a:t>
            </a:r>
          </a:p>
        </p:txBody>
      </p:sp>
      <p:grpSp>
        <p:nvGrpSpPr>
          <p:cNvPr id="117" name="Group 116"/>
          <p:cNvGrpSpPr/>
          <p:nvPr/>
        </p:nvGrpSpPr>
        <p:grpSpPr>
          <a:xfrm>
            <a:off x="8432495" y="2233090"/>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42" name="Group 41"/>
          <p:cNvGrpSpPr/>
          <p:nvPr/>
        </p:nvGrpSpPr>
        <p:grpSpPr>
          <a:xfrm>
            <a:off x="4922386" y="2238535"/>
            <a:ext cx="514401" cy="51440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3" name="Rectangle 2"/>
          <p:cNvSpPr/>
          <p:nvPr/>
        </p:nvSpPr>
        <p:spPr bwMode="auto">
          <a:xfrm>
            <a:off x="10061533" y="6250633"/>
            <a:ext cx="1990054" cy="509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p:cNvCxnSpPr/>
          <p:nvPr/>
        </p:nvCxnSpPr>
        <p:spPr>
          <a:xfrm flipV="1">
            <a:off x="7899355" y="5134449"/>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71" name="TextBox 4"/>
          <p:cNvSpPr txBox="1"/>
          <p:nvPr/>
        </p:nvSpPr>
        <p:spPr>
          <a:xfrm>
            <a:off x="5461481" y="5561644"/>
            <a:ext cx="2999692"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Custom synchronization tool for extended attributes what needs to be sync'd to SharePoint User profile hosted in Azure, on-premises or in both depending on needed actions</a:t>
            </a:r>
            <a:endParaRPr lang="en-US" sz="1200" dirty="0">
              <a:solidFill>
                <a:schemeClr val="bg1"/>
              </a:solidFill>
            </a:endParaRPr>
          </a:p>
        </p:txBody>
      </p:sp>
      <p:grpSp>
        <p:nvGrpSpPr>
          <p:cNvPr id="39" name="Group 38"/>
          <p:cNvGrpSpPr/>
          <p:nvPr/>
        </p:nvGrpSpPr>
        <p:grpSpPr>
          <a:xfrm>
            <a:off x="8135265" y="3918805"/>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74" name="Group 73"/>
          <p:cNvGrpSpPr/>
          <p:nvPr/>
        </p:nvGrpSpPr>
        <p:grpSpPr>
          <a:xfrm>
            <a:off x="10052987" y="4363143"/>
            <a:ext cx="1421815" cy="1031998"/>
            <a:chOff x="4856838" y="4180432"/>
            <a:chExt cx="1421815" cy="1031998"/>
          </a:xfrm>
        </p:grpSpPr>
        <p:sp>
          <p:nvSpPr>
            <p:cNvPr id="75" name="Rectangle 74"/>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LOB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System</a:t>
              </a:r>
            </a:p>
          </p:txBody>
        </p:sp>
        <p:grpSp>
          <p:nvGrpSpPr>
            <p:cNvPr id="78" name="Group 77"/>
            <p:cNvGrpSpPr/>
            <p:nvPr/>
          </p:nvGrpSpPr>
          <p:grpSpPr>
            <a:xfrm>
              <a:off x="5593097" y="4265625"/>
              <a:ext cx="685556" cy="946805"/>
              <a:chOff x="5593097" y="4265625"/>
              <a:chExt cx="685556" cy="946805"/>
            </a:xfrm>
          </p:grpSpPr>
          <p:pic>
            <p:nvPicPr>
              <p:cNvPr id="79" name="Picture 78"/>
              <p:cNvPicPr>
                <a:picLocks noChangeAspect="1"/>
              </p:cNvPicPr>
              <p:nvPr/>
            </p:nvPicPr>
            <p:blipFill>
              <a:blip r:embed="rId6"/>
              <a:stretch>
                <a:fillRect/>
              </a:stretch>
            </p:blipFill>
            <p:spPr>
              <a:xfrm>
                <a:off x="5593097" y="4265625"/>
                <a:ext cx="477423" cy="839046"/>
              </a:xfrm>
              <a:prstGeom prst="rect">
                <a:avLst/>
              </a:prstGeom>
            </p:spPr>
          </p:pic>
          <p:pic>
            <p:nvPicPr>
              <p:cNvPr id="80" name="Picture 79"/>
              <p:cNvPicPr>
                <a:picLocks noChangeAspect="1"/>
              </p:cNvPicPr>
              <p:nvPr/>
            </p:nvPicPr>
            <p:blipFill>
              <a:blip r:embed="rId17"/>
              <a:stretch>
                <a:fillRect/>
              </a:stretch>
            </p:blipFill>
            <p:spPr>
              <a:xfrm>
                <a:off x="5776387" y="4728961"/>
                <a:ext cx="502266" cy="483469"/>
              </a:xfrm>
              <a:prstGeom prst="rect">
                <a:avLst/>
              </a:prstGeom>
            </p:spPr>
          </p:pic>
        </p:grpSp>
      </p:grpSp>
      <p:cxnSp>
        <p:nvCxnSpPr>
          <p:cNvPr id="81" name="Straight Arrow Connector 80"/>
          <p:cNvCxnSpPr>
            <a:stCxn id="53" idx="3"/>
            <a:endCxn id="75" idx="1"/>
          </p:cNvCxnSpPr>
          <p:nvPr/>
        </p:nvCxnSpPr>
        <p:spPr>
          <a:xfrm flipV="1">
            <a:off x="9112290" y="4749441"/>
            <a:ext cx="940697" cy="215"/>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stCxn id="104" idx="2"/>
          </p:cNvCxnSpPr>
          <p:nvPr/>
        </p:nvCxnSpPr>
        <p:spPr>
          <a:xfrm>
            <a:off x="6620571" y="3079721"/>
            <a:ext cx="1384407" cy="1238186"/>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5" name="Straight Connector 84"/>
          <p:cNvCxnSpPr/>
          <p:nvPr/>
        </p:nvCxnSpPr>
        <p:spPr>
          <a:xfrm flipV="1">
            <a:off x="10510581" y="5116394"/>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533063" y="5811896"/>
            <a:ext cx="1523706" cy="611597"/>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On-premises LOB system for possible extended attributes</a:t>
            </a:r>
            <a:endParaRPr lang="en-US" sz="1200" dirty="0">
              <a:solidFill>
                <a:schemeClr val="bg1"/>
              </a:solidFill>
            </a:endParaRPr>
          </a:p>
        </p:txBody>
      </p:sp>
      <p:grpSp>
        <p:nvGrpSpPr>
          <p:cNvPr id="86" name="Group 85"/>
          <p:cNvGrpSpPr/>
          <p:nvPr/>
        </p:nvGrpSpPr>
        <p:grpSpPr>
          <a:xfrm>
            <a:off x="10398000" y="394067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3" name="TextBox 4"/>
          <p:cNvSpPr txBox="1"/>
          <p:nvPr/>
        </p:nvSpPr>
        <p:spPr>
          <a:xfrm>
            <a:off x="4284667" y="3938495"/>
            <a:ext cx="1735967"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Standardized set of attributes which are replicated to the SharePoint user profile store.</a:t>
            </a:r>
            <a:endParaRPr lang="en-US" sz="1200" dirty="0">
              <a:solidFill>
                <a:schemeClr val="bg1"/>
              </a:solidFill>
            </a:endParaRPr>
          </a:p>
        </p:txBody>
      </p:sp>
    </p:spTree>
    <p:extLst>
      <p:ext uri="{BB962C8B-B14F-4D97-AF65-F5344CB8AC3E}">
        <p14:creationId xmlns:p14="http://schemas.microsoft.com/office/powerpoint/2010/main" val="3480777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000"/>
                                        <p:tgtEl>
                                          <p:spTgt spid="114"/>
                                        </p:tgtEl>
                                      </p:cBhvr>
                                    </p:animEffect>
                                    <p:anim calcmode="lin" valueType="num">
                                      <p:cBhvr>
                                        <p:cTn id="30" dur="1000" fill="hold"/>
                                        <p:tgtEl>
                                          <p:spTgt spid="114"/>
                                        </p:tgtEl>
                                        <p:attrNameLst>
                                          <p:attrName>ppt_x</p:attrName>
                                        </p:attrNameLst>
                                      </p:cBhvr>
                                      <p:tavLst>
                                        <p:tav tm="0">
                                          <p:val>
                                            <p:strVal val="#ppt_x"/>
                                          </p:val>
                                        </p:tav>
                                        <p:tav tm="100000">
                                          <p:val>
                                            <p:strVal val="#ppt_x"/>
                                          </p:val>
                                        </p:tav>
                                      </p:tavLst>
                                    </p:anim>
                                    <p:anim calcmode="lin" valueType="num">
                                      <p:cBhvr>
                                        <p:cTn id="31" dur="1000" fill="hold"/>
                                        <p:tgtEl>
                                          <p:spTgt spid="1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0"/>
                                        <p:tgtEl>
                                          <p:spTgt spid="81"/>
                                        </p:tgtEl>
                                      </p:cBhvr>
                                    </p:animEffect>
                                    <p:anim calcmode="lin" valueType="num">
                                      <p:cBhvr>
                                        <p:cTn id="69" dur="1000" fill="hold"/>
                                        <p:tgtEl>
                                          <p:spTgt spid="81"/>
                                        </p:tgtEl>
                                        <p:attrNameLst>
                                          <p:attrName>ppt_x</p:attrName>
                                        </p:attrNameLst>
                                      </p:cBhvr>
                                      <p:tavLst>
                                        <p:tav tm="0">
                                          <p:val>
                                            <p:strVal val="#ppt_x"/>
                                          </p:val>
                                        </p:tav>
                                        <p:tav tm="100000">
                                          <p:val>
                                            <p:strVal val="#ppt_x"/>
                                          </p:val>
                                        </p:tav>
                                      </p:tavLst>
                                    </p:anim>
                                    <p:anim calcmode="lin" valueType="num">
                                      <p:cBhvr>
                                        <p:cTn id="70" dur="1000" fill="hold"/>
                                        <p:tgtEl>
                                          <p:spTgt spid="8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1000"/>
                                        <p:tgtEl>
                                          <p:spTgt spid="86"/>
                                        </p:tgtEl>
                                      </p:cBhvr>
                                    </p:animEffect>
                                    <p:anim calcmode="lin" valueType="num">
                                      <p:cBhvr>
                                        <p:cTn id="74" dur="1000" fill="hold"/>
                                        <p:tgtEl>
                                          <p:spTgt spid="86"/>
                                        </p:tgtEl>
                                        <p:attrNameLst>
                                          <p:attrName>ppt_x</p:attrName>
                                        </p:attrNameLst>
                                      </p:cBhvr>
                                      <p:tavLst>
                                        <p:tav tm="0">
                                          <p:val>
                                            <p:strVal val="#ppt_x"/>
                                          </p:val>
                                        </p:tav>
                                        <p:tav tm="100000">
                                          <p:val>
                                            <p:strVal val="#ppt_x"/>
                                          </p:val>
                                        </p:tav>
                                      </p:tavLst>
                                    </p:anim>
                                    <p:anim calcmode="lin" valueType="num">
                                      <p:cBhvr>
                                        <p:cTn id="75" dur="1000" fill="hold"/>
                                        <p:tgtEl>
                                          <p:spTgt spid="8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1000"/>
                                        <p:tgtEl>
                                          <p:spTgt spid="85"/>
                                        </p:tgtEl>
                                      </p:cBhvr>
                                    </p:animEffect>
                                    <p:anim calcmode="lin" valueType="num">
                                      <p:cBhvr>
                                        <p:cTn id="84" dur="1000" fill="hold"/>
                                        <p:tgtEl>
                                          <p:spTgt spid="85"/>
                                        </p:tgtEl>
                                        <p:attrNameLst>
                                          <p:attrName>ppt_x</p:attrName>
                                        </p:attrNameLst>
                                      </p:cBhvr>
                                      <p:tavLst>
                                        <p:tav tm="0">
                                          <p:val>
                                            <p:strVal val="#ppt_x"/>
                                          </p:val>
                                        </p:tav>
                                        <p:tav tm="100000">
                                          <p:val>
                                            <p:strVal val="#ppt_x"/>
                                          </p:val>
                                        </p:tav>
                                      </p:tavLst>
                                    </p:anim>
                                    <p:anim calcmode="lin" valueType="num">
                                      <p:cBhvr>
                                        <p:cTn id="85" dur="1000" fill="hold"/>
                                        <p:tgtEl>
                                          <p:spTgt spid="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anim calcmode="lin" valueType="num">
                                      <p:cBhvr>
                                        <p:cTn id="101" dur="1000" fill="hold"/>
                                        <p:tgtEl>
                                          <p:spTgt spid="12"/>
                                        </p:tgtEl>
                                        <p:attrNameLst>
                                          <p:attrName>ppt_x</p:attrName>
                                        </p:attrNameLst>
                                      </p:cBhvr>
                                      <p:tavLst>
                                        <p:tav tm="0">
                                          <p:val>
                                            <p:strVal val="#ppt_x"/>
                                          </p:val>
                                        </p:tav>
                                        <p:tav tm="100000">
                                          <p:val>
                                            <p:strVal val="#ppt_x"/>
                                          </p:val>
                                        </p:tav>
                                      </p:tavLst>
                                    </p:anim>
                                    <p:anim calcmode="lin" valueType="num">
                                      <p:cBhvr>
                                        <p:cTn id="102" dur="1000" fill="hold"/>
                                        <p:tgtEl>
                                          <p:spTgt spid="1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8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Yammer with sites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Integrate Yammer social feeds with SharePoint sites</a:t>
            </a:r>
          </a:p>
          <a:p>
            <a:r>
              <a:rPr lang="en-US" dirty="0" smtClean="0"/>
              <a:t>Why</a:t>
            </a:r>
          </a:p>
          <a:p>
            <a:pPr lvl="1"/>
            <a:r>
              <a:rPr lang="en-US" dirty="0" smtClean="0"/>
              <a:t>Combine social capabilities from Yammer with SharePoint collaboration capabilities</a:t>
            </a:r>
          </a:p>
          <a:p>
            <a:r>
              <a:rPr lang="en-US" dirty="0" smtClean="0"/>
              <a:t>How</a:t>
            </a:r>
          </a:p>
          <a:p>
            <a:pPr lvl="1"/>
            <a:r>
              <a:rPr lang="en-US" dirty="0" smtClean="0"/>
              <a:t>Use Yammer embed or REST APIs</a:t>
            </a:r>
          </a:p>
          <a:p>
            <a:pPr lvl="1"/>
            <a:r>
              <a:rPr lang="en-US" dirty="0" smtClean="0"/>
              <a:t>Embedding can be easily added to any page</a:t>
            </a:r>
          </a:p>
          <a:p>
            <a:pPr lvl="1"/>
            <a:r>
              <a:rPr lang="en-US" dirty="0" smtClean="0"/>
              <a:t>Can be configured to be present in site during site provisioning</a:t>
            </a:r>
            <a:endParaRPr lang="en-US" dirty="0"/>
          </a:p>
        </p:txBody>
      </p:sp>
      <p:sp>
        <p:nvSpPr>
          <p:cNvPr id="3" name="Title 2"/>
          <p:cNvSpPr>
            <a:spLocks noGrp="1"/>
          </p:cNvSpPr>
          <p:nvPr>
            <p:ph type="title"/>
          </p:nvPr>
        </p:nvSpPr>
        <p:spPr/>
        <p:txBody>
          <a:bodyPr/>
          <a:lstStyle/>
          <a:p>
            <a:r>
              <a:rPr lang="en-US" smtClean="0"/>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a:t>
            </a:r>
            <a:r>
              <a:rPr lang="en-US" dirty="0" smtClean="0"/>
              <a:t>SharePoint</a:t>
            </a:r>
            <a:br>
              <a:rPr lang="en-US" dirty="0" smtClean="0"/>
            </a:br>
            <a:r>
              <a:rPr lang="en-US" sz="2800" dirty="0" smtClean="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smtClean="0"/>
              <a:t>Yammer integration to SharePoint</a:t>
            </a:r>
            <a:br>
              <a:rPr lang="en-US" dirty="0" smtClean="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Social Experience with Yammer</a:t>
            </a:r>
            <a:endParaRPr lang="en-US" dirty="0"/>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smtClean="0">
                <a:latin typeface="Segoe UI Light" panose="020B0502040204020203" pitchFamily="34" charset="0"/>
                <a:cs typeface="Segoe UI Light" panose="020B0502040204020203" pitchFamily="34" charset="0"/>
              </a:rPr>
              <a:t>Manual association for Yammer feeds to SharePoint – How to do in practice?</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smtClean="0">
                <a:gradFill>
                  <a:gsLst>
                    <a:gs pos="2917">
                      <a:schemeClr val="bg2"/>
                    </a:gs>
                    <a:gs pos="95000">
                      <a:schemeClr val="bg2"/>
                    </a:gs>
                  </a:gsLst>
                  <a:lin ang="5400000" scaled="0"/>
                </a:gradFill>
              </a:rPr>
              <a:t>Note. See following for automation: https</a:t>
            </a:r>
            <a:r>
              <a:rPr lang="fi-FI" sz="1600" i="1" spc="-70" dirty="0">
                <a:gradFill>
                  <a:gsLst>
                    <a:gs pos="2917">
                      <a:schemeClr val="bg2"/>
                    </a:gs>
                    <a:gs pos="95000">
                      <a:schemeClr val="bg2"/>
                    </a:gs>
                  </a:gsLst>
                  <a:lin ang="5400000" scaled="0"/>
                </a:gradFill>
              </a:rPr>
              <a:t>://</a:t>
            </a:r>
            <a:r>
              <a:rPr lang="fi-FI" sz="1600" i="1" spc="-70" dirty="0" smtClean="0">
                <a:gradFill>
                  <a:gsLst>
                    <a:gs pos="2917">
                      <a:schemeClr val="bg2"/>
                    </a:gs>
                    <a:gs pos="95000">
                      <a:schemeClr val="bg2"/>
                    </a:gs>
                  </a:gsLst>
                  <a:lin ang="5400000" scaled="0"/>
                </a:gradFill>
              </a:rPr>
              <a:t>github.com/OfficeDev/PnP/tree/dev/Scenarios/Provisioning.Yammer</a:t>
            </a:r>
            <a:endParaRPr lang="fi-FI" sz="1600"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smtClean="0">
                  <a:solidFill>
                    <a:schemeClr val="bg1"/>
                  </a:solidFill>
                </a:rPr>
                <a:t>Customization patterns</a:t>
              </a:r>
              <a:endParaRPr lang="en-GB" sz="2000" spc="-70" dirty="0" smtClean="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smtClean="0">
                  <a:solidFill>
                    <a:schemeClr val="bg1"/>
                  </a:solidFill>
                </a:rPr>
                <a:t>Custom attribute</a:t>
              </a:r>
              <a:br>
                <a:rPr lang="en-US" sz="2000" spc="-70" dirty="0" smtClean="0">
                  <a:solidFill>
                    <a:schemeClr val="bg1"/>
                  </a:solidFill>
                </a:rPr>
              </a:br>
              <a:r>
                <a:rPr lang="en-US" sz="2000" spc="-70" dirty="0" smtClean="0">
                  <a:solidFill>
                    <a:schemeClr val="bg1"/>
                  </a:solidFill>
                </a:rPr>
                <a:t>replication</a:t>
              </a:r>
              <a:endParaRPr lang="en-GB" sz="2000" spc="-70" dirty="0" smtClean="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smtClean="0">
                  <a:solidFill>
                    <a:schemeClr val="bg1"/>
                  </a:solidFill>
                </a:rPr>
                <a:t>Yammer integration</a:t>
              </a:r>
              <a:br>
                <a:rPr lang="en-US" sz="2000" spc="-70" dirty="0" smtClean="0">
                  <a:solidFill>
                    <a:schemeClr val="bg1"/>
                  </a:solidFill>
                </a:rPr>
              </a:br>
              <a:r>
                <a:rPr lang="en-US" sz="2000" spc="-70" dirty="0" smtClean="0">
                  <a:solidFill>
                    <a:schemeClr val="bg1"/>
                  </a:solidFill>
                </a:rPr>
                <a:t>with sites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smtClean="0"/>
          </a:p>
          <a:p>
            <a:pPr marL="284162" lvl="1" indent="0">
              <a:buNone/>
            </a:pPr>
            <a:endParaRPr lang="en-US" dirty="0"/>
          </a:p>
          <a:p>
            <a:endParaRPr lang="en-US" dirty="0" smtClean="0"/>
          </a:p>
          <a:p>
            <a:r>
              <a:rPr lang="en-US" dirty="0" smtClean="0"/>
              <a:t>Normal </a:t>
            </a:r>
            <a:r>
              <a:rPr lang="en-US" dirty="0"/>
              <a:t>interaction with Office </a:t>
            </a:r>
            <a:r>
              <a:rPr lang="en-US" dirty="0" smtClean="0"/>
              <a:t>add-ins</a:t>
            </a:r>
            <a:endParaRPr lang="en-US" dirty="0"/>
          </a:p>
          <a:p>
            <a:pPr lvl="1"/>
            <a:r>
              <a:rPr lang="en-US" dirty="0"/>
              <a:t>Sign in to desktop </a:t>
            </a:r>
            <a:r>
              <a:rPr lang="en-US" dirty="0" smtClean="0"/>
              <a:t>add-ins</a:t>
            </a:r>
            <a:endParaRPr lang="en-US" dirty="0"/>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people access the OneDrive for business for the first time or to perform pre-create sites to enable content migration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smtClean="0">
                <a:solidFill>
                  <a:schemeClr val="bg1"/>
                </a:solidFill>
              </a:rPr>
              <a:t>Bulk Site Creation: New CSOM API in SP1</a:t>
            </a:r>
            <a:endParaRPr lang="en-US" spc="-103" dirty="0">
              <a:solidFill>
                <a:schemeClr val="bg1"/>
              </a:solidFill>
            </a:endParaRPr>
          </a:p>
        </p:txBody>
      </p:sp>
      <p:sp>
        <p:nvSpPr>
          <p:cNvPr id="2" name="Text Placeholder 1"/>
          <p:cNvSpPr>
            <a:spLocks noGrp="1"/>
          </p:cNvSpPr>
          <p:nvPr>
            <p:ph type="body" sz="quarter" idx="10"/>
          </p:nvPr>
        </p:nvSpPr>
        <p:spPr/>
        <p:txBody>
          <a:bodyPr/>
          <a:lstStyle/>
          <a:p>
            <a:pPr>
              <a:spcBef>
                <a:spcPts val="0"/>
              </a:spcBef>
            </a:pPr>
            <a:r>
              <a:rPr lang="en-US" sz="1799" smtClean="0"/>
              <a:t>String _adminTenantUrl = "https://youradmin.sharepoint.com";</a:t>
            </a:r>
            <a:br>
              <a:rPr lang="en-US" sz="1799" smtClean="0"/>
            </a:br>
            <a:r>
              <a:rPr lang="en-US" sz="1799" smtClean="0"/>
              <a:t/>
            </a:r>
            <a:br>
              <a:rPr lang="en-US" sz="1799" smtClean="0"/>
            </a:br>
            <a:r>
              <a:rPr lang="en-US" sz="1600" smtClean="0">
                <a:solidFill>
                  <a:srgbClr val="009E49"/>
                </a:solidFill>
              </a:rPr>
              <a:t>// You don't want to provision more than 200 users personal sites during a single request. </a:t>
            </a:r>
          </a:p>
          <a:p>
            <a:pPr>
              <a:spcBef>
                <a:spcPts val="0"/>
              </a:spcBef>
            </a:pPr>
            <a:r>
              <a:rPr lang="en-US" sz="1600" smtClean="0">
                <a:solidFill>
                  <a:srgbClr val="009E49"/>
                </a:solidFill>
              </a:rPr>
              <a:t>// If you have a large amount of users consider</a:t>
            </a:r>
            <a:br>
              <a:rPr lang="en-US" sz="1600" smtClean="0">
                <a:solidFill>
                  <a:srgbClr val="009E49"/>
                </a:solidFill>
              </a:rPr>
            </a:br>
            <a:r>
              <a:rPr lang="en-US" sz="1600" smtClean="0">
                <a:solidFill>
                  <a:srgbClr val="009E49"/>
                </a:solidFill>
              </a:rPr>
              <a:t>// waiting for the last users site to be provisioned. The reason behind this is not to bombard the service with requests.</a:t>
            </a:r>
            <a:r>
              <a:rPr lang="en-US" sz="1799" smtClean="0"/>
              <a:t/>
            </a:r>
            <a:br>
              <a:rPr lang="en-US" sz="1799" smtClean="0"/>
            </a:br>
            <a:r>
              <a:rPr lang="en-US" sz="1799" smtClean="0"/>
              <a:t>string _restPayload = "{'emailIDs':['user1@MicrosoftACS.onmicrosoft.com', 'user2@MicrosoftACS.onmicrosoft.com']}";</a:t>
            </a:r>
          </a:p>
          <a:p>
            <a:pPr>
              <a:spcBef>
                <a:spcPts val="0"/>
              </a:spcBef>
            </a:pPr>
            <a:endParaRPr lang="en-US" sz="1799" smtClean="0"/>
          </a:p>
          <a:p>
            <a:pPr>
              <a:spcBef>
                <a:spcPts val="0"/>
              </a:spcBef>
            </a:pPr>
            <a:r>
              <a:rPr lang="en-US" sz="1799" smtClean="0"/>
              <a:t>SharePointOnlineCredentials _creds = new SharePointOnlineCredentials(userName, Utilities.StringToSecure(password));</a:t>
            </a:r>
            <a:br>
              <a:rPr lang="en-US" sz="1799" smtClean="0"/>
            </a:br>
            <a:r>
              <a:rPr lang="en-US" sz="1799" smtClean="0"/>
              <a:t>_context.Credentials = _creds;</a:t>
            </a:r>
            <a:br>
              <a:rPr lang="en-US" sz="1799" smtClean="0"/>
            </a:br>
            <a:r>
              <a:rPr lang="en-US" sz="1799" smtClean="0"/>
              <a:t>_context.ExecuteQuery();</a:t>
            </a:r>
            <a:br>
              <a:rPr lang="en-US" sz="1799" smtClean="0"/>
            </a:br>
            <a:r>
              <a:rPr lang="en-US" sz="1799" smtClean="0"/>
              <a:t/>
            </a:r>
            <a:br>
              <a:rPr lang="en-US" sz="1799" smtClean="0"/>
            </a:br>
            <a:r>
              <a:rPr lang="en-US" sz="1799" smtClean="0"/>
              <a:t>ProfileLoader _profileLoader = ProfileLoader.GetProfileLoader(_context);</a:t>
            </a:r>
            <a:br>
              <a:rPr lang="en-US" sz="1799" smtClean="0"/>
            </a:br>
            <a:r>
              <a:rPr lang="en-US" sz="1799" smtClean="0"/>
              <a:t>_profileLoader.CreatePersonalSiteEnqueueBulk(emailIDs);</a:t>
            </a:r>
            <a:br>
              <a:rPr lang="en-US" sz="1799" smtClean="0"/>
            </a:br>
            <a:r>
              <a:rPr lang="en-US" sz="1799" smtClean="0"/>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r>
              <a:rPr lang="en-US" sz="1600" dirty="0"/>
              <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r>
              <a:rPr lang="en-US" sz="1600" dirty="0"/>
              <a:t/>
            </a:r>
            <a:br>
              <a:rPr lang="en-US" sz="1600" dirty="0"/>
            </a:br>
            <a:r>
              <a:rPr lang="en-US" sz="1600" dirty="0"/>
              <a:t> $username = </a:t>
            </a:r>
            <a:r>
              <a:rPr lang="en-US" sz="1600" dirty="0">
                <a:hlinkClick r:id="rId4"/>
              </a:rPr>
              <a:t>admin@myadmin.sharepoint.com</a:t>
            </a:r>
            <a:r>
              <a:rPr lang="en-US" sz="1600" dirty="0"/>
              <a:t/>
            </a:r>
            <a:br>
              <a:rPr lang="en-US" sz="1600" dirty="0"/>
            </a:br>
            <a:r>
              <a:rPr lang="en-US" sz="1600" dirty="0"/>
              <a:t> $password = read-host – </a:t>
            </a:r>
            <a:r>
              <a:rPr lang="en-US" sz="1600" dirty="0" err="1"/>
              <a:t>AsSecureString</a:t>
            </a:r>
            <a:r>
              <a:rPr lang="en-US" sz="1600" dirty="0"/>
              <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about </a:t>
            </a:r>
            <a:r>
              <a:rPr lang="en-US" i="1" dirty="0" smtClean="0"/>
              <a:t>OneDrive for Business</a:t>
            </a:r>
            <a:r>
              <a:rPr lang="en-US" dirty="0" smtClean="0"/>
              <a:t> branding?”</a:t>
            </a:r>
            <a:endParaRPr lang="en-US" dirty="0"/>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pPr lvl="1"/>
            <a:r>
              <a:rPr lang="en-US" dirty="0" smtClean="0"/>
              <a:t>Governance Tasks related to OneDrive sites. </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smtClean="0">
                  <a:solidFill>
                    <a:schemeClr val="tx1">
                      <a:lumMod val="65000"/>
                      <a:lumOff val="35000"/>
                    </a:schemeClr>
                  </a:solidFill>
                  <a:ea typeface="Segoe UI" pitchFamily="34" charset="0"/>
                  <a:cs typeface="Segoe UI" pitchFamily="34" charset="0"/>
                </a:endParaRP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Add-in part</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smtClean="0"/>
              <a:t>OD4B customization with </a:t>
            </a:r>
            <a:r>
              <a:rPr lang="en-US" sz="4800" dirty="0" smtClean="0"/>
              <a:t>add-in </a:t>
            </a:r>
            <a:r>
              <a:rPr lang="en-US" sz="4800" dirty="0" smtClean="0"/>
              <a:t>part model</a:t>
            </a:r>
            <a:endParaRPr lang="en-GB" sz="4800" dirty="0"/>
          </a:p>
        </p:txBody>
      </p:sp>
    </p:spTree>
    <p:extLst>
      <p:ext uri="{BB962C8B-B14F-4D97-AF65-F5344CB8AC3E}">
        <p14:creationId xmlns:p14="http://schemas.microsoft.com/office/powerpoint/2010/main" val="1719721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smtClean="0"/>
              <a:t>Timer job based process</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 and apply changes</a:t>
            </a:r>
            <a:endParaRPr lang="en-US" dirty="0"/>
          </a:p>
        </p:txBody>
      </p:sp>
      <p:sp>
        <p:nvSpPr>
          <p:cNvPr id="3" name="Text Placeholder 2"/>
          <p:cNvSpPr>
            <a:spLocks noGrp="1"/>
          </p:cNvSpPr>
          <p:nvPr>
            <p:ph type="body" sz="quarter" idx="10"/>
          </p:nvPr>
        </p:nvSpPr>
        <p:spPr/>
        <p:txBody>
          <a:bodyPr>
            <a:normAutofit/>
          </a:bodyPr>
          <a:lstStyle/>
          <a:p>
            <a:r>
              <a:rPr lang="en-US" sz="2799" dirty="0" smtClean="0"/>
              <a:t>Use the OD4B pre-creation site API to create the sites for each of the end users</a:t>
            </a:r>
          </a:p>
          <a:p>
            <a:r>
              <a:rPr lang="en-US" sz="2799" dirty="0" smtClean="0"/>
              <a:t>Apply needed changes after site has been provisioned, but before end users will access the site</a:t>
            </a:r>
          </a:p>
          <a:p>
            <a:pPr lvl="1"/>
            <a:r>
              <a:rPr lang="en-US" sz="1800" dirty="0" smtClean="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410396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smtClean="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://github.com/OfficeDev/PnP/tree/master/Solutions/OD4B.Configuration.Async</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Applying branding automatically to OneDrive for Business </a:t>
            </a:r>
            <a:r>
              <a:rPr lang="en-US" sz="4800" dirty="0" smtClean="0"/>
              <a:t>sites (</a:t>
            </a:r>
            <a:r>
              <a:rPr lang="en-US" sz="4800" dirty="0" err="1" smtClean="0"/>
              <a:t>Async</a:t>
            </a:r>
            <a:r>
              <a:rPr lang="en-US" sz="4800" dirty="0" smtClean="0"/>
              <a:t> model)</a:t>
            </a:r>
            <a:endParaRPr lang="en-US" sz="4800" dirty="0"/>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028524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User Profile CSOM - Introduction</a:t>
            </a:r>
            <a:endParaRPr lang="en-US" dirty="0"/>
          </a:p>
        </p:txBody>
      </p:sp>
      <p:sp>
        <p:nvSpPr>
          <p:cNvPr id="2" name="Text Placeholder 1"/>
          <p:cNvSpPr>
            <a:spLocks noGrp="1"/>
          </p:cNvSpPr>
          <p:nvPr>
            <p:ph type="body" sz="quarter" idx="10"/>
          </p:nvPr>
        </p:nvSpPr>
        <p:spPr/>
        <p:txBody>
          <a:bodyPr/>
          <a:lstStyle/>
          <a:p>
            <a:r>
              <a:rPr lang="en-US" sz="3600" dirty="0" smtClean="0"/>
              <a:t>Provides access to following capabilities</a:t>
            </a:r>
          </a:p>
          <a:p>
            <a:pPr lvl="1"/>
            <a:r>
              <a:rPr lang="en-US" sz="2000" dirty="0" smtClean="0"/>
              <a:t>User profile access</a:t>
            </a:r>
          </a:p>
          <a:p>
            <a:pPr lvl="1"/>
            <a:r>
              <a:rPr lang="en-US" sz="2000" dirty="0" smtClean="0"/>
              <a:t>Reading of profile properties</a:t>
            </a:r>
          </a:p>
          <a:p>
            <a:pPr lvl="1"/>
            <a:r>
              <a:rPr lang="en-US" sz="2000" dirty="0" smtClean="0"/>
              <a:t>Change user profile picture</a:t>
            </a:r>
          </a:p>
          <a:p>
            <a:r>
              <a:rPr lang="en-US" sz="3600" dirty="0" smtClean="0"/>
              <a:t>Reading supported in all platforms, updating only in Office 365 for now</a:t>
            </a:r>
          </a:p>
          <a:p>
            <a:pPr lvl="1"/>
            <a:r>
              <a:rPr lang="en-US" sz="2000" dirty="0" smtClean="0"/>
              <a:t>Provide feedback if needed for on-premises using Office Dev User Voice</a:t>
            </a:r>
          </a:p>
          <a:p>
            <a:r>
              <a:rPr lang="en-US" sz="3600" dirty="0" smtClean="0"/>
              <a:t>Can be used from .NET applications or from JavaScript</a:t>
            </a:r>
          </a:p>
          <a:p>
            <a:pPr lvl="1"/>
            <a:r>
              <a:rPr lang="en-US" sz="2000" dirty="0" smtClean="0"/>
              <a:t>.NET - Microsoft.SharePoint.Client.UserProfiles.dll</a:t>
            </a:r>
          </a:p>
          <a:p>
            <a:pPr lvl="1"/>
            <a:r>
              <a:rPr lang="en-US" sz="2000" dirty="0" smtClean="0"/>
              <a:t>REST - http://&lt;siteUri&gt;/_api/SP.UserProfiles.PeopleManager</a:t>
            </a:r>
          </a:p>
          <a:p>
            <a:pPr lvl="1"/>
            <a:r>
              <a:rPr lang="en-US" sz="2000" dirty="0" smtClean="0"/>
              <a:t>JavaScript - SP.UserProfiles.js</a:t>
            </a:r>
            <a:endParaRPr lang="en-US" sz="2000" dirty="0"/>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“When will the user profile editing be available for On-</a:t>
            </a:r>
            <a:r>
              <a:rPr lang="en-US" sz="5998" dirty="0" err="1"/>
              <a:t>Prem</a:t>
            </a:r>
            <a:r>
              <a:rPr lang="en-US" sz="5998" dirty="0"/>
              <a:t> as well ?” </a:t>
            </a:r>
            <a:endParaRPr lang="en-GB" sz="5998" dirty="0"/>
          </a:p>
        </p:txBody>
      </p:sp>
      <p:sp>
        <p:nvSpPr>
          <p:cNvPr id="4" name="TextBox 3"/>
          <p:cNvSpPr txBox="1"/>
          <p:nvPr/>
        </p:nvSpPr>
        <p:spPr>
          <a:xfrm>
            <a:off x="4479556" y="4574178"/>
            <a:ext cx="7141911" cy="830781"/>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a:t>
            </a:r>
            <a:r>
              <a:rPr lang="en-US" sz="2399">
                <a:latin typeface="Segoe UI Light" panose="020B0502040204020203" pitchFamily="34" charset="0"/>
                <a:cs typeface="Segoe UI Light" panose="020B0502040204020203" pitchFamily="34" charset="0"/>
              </a:rPr>
              <a:t>http://officespdev.uservoice.com/</a:t>
            </a:r>
            <a:r>
              <a:rPr lang="en-US" sz="2399" dirty="0">
                <a:latin typeface="Segoe UI Light" panose="020B0502040204020203" pitchFamily="34" charset="0"/>
                <a:cs typeface="Segoe UI Light" panose="020B0502040204020203" pitchFamily="34" charset="0"/>
              </a:rPr>
              <a:t> </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454204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Don’t Know</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Access user profile properties in customizations to check different stored values for specific user</a:t>
            </a:r>
          </a:p>
          <a:p>
            <a:r>
              <a:rPr lang="en-US" sz="3600" dirty="0" smtClean="0"/>
              <a:t>Why</a:t>
            </a:r>
          </a:p>
          <a:p>
            <a:pPr lvl="1"/>
            <a:r>
              <a:rPr lang="en-US" sz="2000" dirty="0" smtClean="0"/>
              <a:t>Provide easily personalized experiences dependent on user attributes</a:t>
            </a:r>
          </a:p>
          <a:p>
            <a:pPr lvl="1"/>
            <a:r>
              <a:rPr lang="en-US" sz="2000" dirty="0" smtClean="0"/>
              <a:t>For example: different links, images, areas, maps or other content based on user office location</a:t>
            </a:r>
          </a:p>
          <a:p>
            <a:r>
              <a:rPr lang="en-US" sz="3600" dirty="0" smtClean="0"/>
              <a:t>How</a:t>
            </a:r>
          </a:p>
          <a:p>
            <a:pPr lvl="1"/>
            <a:r>
              <a:rPr lang="en-US" sz="2000" dirty="0" smtClean="0"/>
              <a:t>Use either .NET client object model (provider hosted) or JavaScript API (SharePoint hosted) to build logic to limit what’s being shown based on user attributes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Using profile properties in customizations</a:t>
            </a:r>
            <a:endParaRPr lang="en-US" sz="4800" dirty="0"/>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3401</Words>
  <Application>Microsoft Office PowerPoint</Application>
  <PresentationFormat>Custom</PresentationFormat>
  <Paragraphs>333</Paragraphs>
  <Slides>37</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Times New Roman</vt:lpstr>
      <vt:lpstr>Wingdings</vt:lpstr>
      <vt:lpstr>5-30055_Office Template 2012 - 16x9 - White Background</vt:lpstr>
      <vt:lpstr>5-30055_Office365 Template 2012 - 16x9 - Colored Accent Slides</vt:lpstr>
      <vt:lpstr>User profile and personalization with add-in model</vt:lpstr>
      <vt:lpstr>Agenda</vt:lpstr>
      <vt:lpstr>Developer vision</vt:lpstr>
      <vt:lpstr>Recommendations</vt:lpstr>
      <vt:lpstr>Introduction</vt:lpstr>
      <vt:lpstr>User Profile CSOM - Introduction</vt:lpstr>
      <vt:lpstr>“When will the user profile editing be available for On-Prem as well ?” </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branding?”</vt:lpstr>
      <vt:lpstr>Manipulating OneDrive for Business sites</vt:lpstr>
      <vt:lpstr>OD4B customization with add-in part model</vt:lpstr>
      <vt:lpstr>Timer job based process</vt:lpstr>
      <vt:lpstr>Pre-Create and apply changes</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2015-05-27T11:10:00Z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